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73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sch39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gia.edu.ru/ru/main/brief-glossa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brnadzor.gov.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2669"/>
            <a:ext cx="8596668" cy="47050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Государственная итоговая аттестация по образовательным программам основного общего образования (ГИА</a:t>
            </a:r>
            <a:r>
              <a:rPr lang="ru-RU" sz="3600" b="1" dirty="0" smtClean="0"/>
              <a:t>) в </a:t>
            </a:r>
          </a:p>
          <a:p>
            <a:pPr marL="0" indent="0" algn="ctr">
              <a:buNone/>
            </a:pPr>
            <a:r>
              <a:rPr lang="ru-RU" sz="3600" b="1" dirty="0" smtClean="0"/>
              <a:t>2016-2017 учебном году.</a:t>
            </a:r>
          </a:p>
          <a:p>
            <a:pPr marL="0" indent="0" algn="ctr">
              <a:buNone/>
            </a:pPr>
            <a:r>
              <a:rPr lang="ru-RU" sz="2400" b="1" dirty="0" smtClean="0"/>
              <a:t>Советск, МБОУ ООШ №3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4693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540128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 онлайн трансляции на портале предоставляется: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 Министерства образования и науки Российской Федерации и 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ОИВ и органов исполнительной власти субъектов Российской Федерации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общественным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наблюдателям, имеющим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аккредитацию, членам ГЭК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26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экзамена на рабочем столе обучающегося находятся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ручка (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гелевая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капиллярная с чернилами черного цвета);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документ, удостоверяющий личность;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лекарства и питание (при необходимости);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черновики.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04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40327"/>
            <a:ext cx="8596668" cy="5501035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экзамена в ППЭ 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- иметь при себе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связи, электронно-вычислительную технику, фото-, аудио - и видеоаппаратуру, справочные материалы, письменные заметки и иные средства хранения и передачи информации;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92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экзамена организаторы проводят инструктаж, в том числе информируют обучающихся о порядке проведения экзамена, правилах оформления экзаменационной работы, продолжительности выполнения экзаменационной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информируют обучающихся о том, что записи на КИМ и черновиках не обрабатываются и не проверяются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49486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Аудитории, выделяемые для проведения ОГЭ по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оборудуются средствами воспроизведения аудионосителей.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 ОГЭ по русскому языку состоит из трёх частей: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– краткое изложение.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2– задания с кратким ответом.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3– задание открытого типа с развёрнутым ответом (сочинение).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воспроизведения текста изложения используется аудиозапись на электронном носителе (входит в комплект ЭМ).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451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7571"/>
            <a:ext cx="8596668" cy="5733791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заданий обеих частей экзаменационной работы экзаменуемый имеет право пользоваться полными текстами художественных произведений, а также сборниками лирики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рекомендованным списком произведений по литературе)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не предоставляются индивидуально каждому экзаменуемому. Экзаменуемые по мере необходимости работают с текстами за отдельными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022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7199627"/>
              </p:ext>
            </p:extLst>
          </p:nvPr>
        </p:nvGraphicFramePr>
        <p:xfrm>
          <a:off x="2277686" y="1476139"/>
          <a:ext cx="6583680" cy="4527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xmlns="" val="4173727907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xmlns="" val="481461630"/>
                    </a:ext>
                  </a:extLst>
                </a:gridCol>
              </a:tblGrid>
              <a:tr h="1123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выполнения экзаменационной работы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учебного предмета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2911121183"/>
                  </a:ext>
                </a:extLst>
              </a:tr>
              <a:tr h="330923">
                <a:tc rowSpan="4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 часа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(180 минут)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2879244419"/>
                  </a:ext>
                </a:extLst>
              </a:tr>
              <a:tr h="330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1029743168"/>
                  </a:ext>
                </a:extLst>
              </a:tr>
              <a:tr h="330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34862457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2114729482"/>
                  </a:ext>
                </a:extLst>
              </a:tr>
              <a:tr h="3309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 часа 55 минут                       (235 минут)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1005568100"/>
                  </a:ext>
                </a:extLst>
              </a:tr>
              <a:tr h="330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1032852185"/>
                  </a:ext>
                </a:extLst>
              </a:tr>
              <a:tr h="330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2132467405"/>
                  </a:ext>
                </a:extLst>
              </a:tr>
              <a:tr h="3309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 часа                                          (120 минут)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2013794170"/>
                  </a:ext>
                </a:extLst>
              </a:tr>
              <a:tr h="330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3335479831"/>
                  </a:ext>
                </a:extLst>
              </a:tr>
              <a:tr h="481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7886" marR="47886" marT="0" marB="0"/>
                </a:tc>
                <a:extLst>
                  <a:ext uri="{0D108BD9-81ED-4DB2-BD59-A6C34878D82A}">
                    <a16:rowId xmlns:a16="http://schemas.microsoft.com/office/drawing/2014/main" xmlns="" val="103003724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47651" y="-425423"/>
            <a:ext cx="8563195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lang="ru-RU" altLang="ru-RU" sz="1300" b="1" dirty="0">
              <a:ea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экзаменационной работы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993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4768734"/>
              </p:ext>
            </p:extLst>
          </p:nvPr>
        </p:nvGraphicFramePr>
        <p:xfrm>
          <a:off x="1512914" y="1612668"/>
          <a:ext cx="7805652" cy="437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2826">
                  <a:extLst>
                    <a:ext uri="{9D8B030D-6E8A-4147-A177-3AD203B41FA5}">
                      <a16:colId xmlns:a16="http://schemas.microsoft.com/office/drawing/2014/main" xmlns="" val="2280167234"/>
                    </a:ext>
                  </a:extLst>
                </a:gridCol>
                <a:gridCol w="3902826">
                  <a:extLst>
                    <a:ext uri="{9D8B030D-6E8A-4147-A177-3AD203B41FA5}">
                      <a16:colId xmlns:a16="http://schemas.microsoft.com/office/drawing/2014/main" xmlns="" val="3803896234"/>
                    </a:ext>
                  </a:extLst>
                </a:gridCol>
              </a:tblGrid>
              <a:tr h="2390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выполнения экзаменационной работы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учебного предмета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125437"/>
                  </a:ext>
                </a:extLst>
              </a:tr>
              <a:tr h="9910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часа 55 минут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(235 минут)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6938604"/>
                  </a:ext>
                </a:extLst>
              </a:tr>
              <a:tr h="991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122527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2014" y="-1479555"/>
            <a:ext cx="854548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95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lang="ru-RU" altLang="ru-RU" sz="1300" b="1" dirty="0"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lang="ru-RU" altLang="ru-RU" sz="1300" b="1" dirty="0"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lang="ru-RU" altLang="ru-RU" sz="1300" b="1" dirty="0"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lang="ru-RU" altLang="ru-RU" sz="1300" b="1" dirty="0">
              <a:ea typeface="Times New Roman" panose="02020603050405020304" pitchFamily="18" charset="0"/>
            </a:endParaRPr>
          </a:p>
          <a:p>
            <a:pPr algn="ctr" defTabSz="914400"/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alt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экзаменационной работы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ГВЭ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95563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81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48887"/>
            <a:ext cx="8596668" cy="55924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30 минут и за 5 минут до окончания выполнения экзаменационной работы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В АУДИТОРИЯХ уведомят 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ОГЭ о скором завершении экзамена и о необходимости перенести ответы из черновиков в бланки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3026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82139"/>
            <a:ext cx="9381066" cy="595191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прохождении ГИА-9 в 2017 году наличие неудовлетворительного результата более чем по двум учебным предметам не позволяет выпускнику повторно участвовать в экзаменах по данным учебным предметам в дополнительные сроки. Участие в ГИА для таких выпускников возможно не ранее 1 сентября 2017 года. 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к сдаче ГИА-9 по соответствующим учебным предметам в текущем году по решению ГЭК допускаются обучающиеся, получившие на ГИА-9 неудовлетворительные результаты не более чем по двум учебным предметам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352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40575"/>
            <a:ext cx="7766936" cy="5868785"/>
          </a:xfrm>
        </p:spPr>
        <p:txBody>
          <a:bodyPr/>
          <a:lstStyle/>
          <a:p>
            <a:pPr algn="ctr" fontAlgn="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по образовательным программам основного общего образования (ГИА) организуется и проводится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основного государственного экзамена (ОГЭ);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государственного выпускного экзамена (ГВЭ).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представляет собой форму организации экзаменов с использованием заданий стандартизированной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(тесты),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которых позволяет установить уровень освоения федерального государственного стандарта основного общего образования.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ГВЭ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форму письменных и устных экзаменов с использованием текстов, тем, заданий и билетов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64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РАСПИСАНИЕ СДАЧИ ЭКЗАМЕНОВ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9404209"/>
              </p:ext>
            </p:extLst>
          </p:nvPr>
        </p:nvGraphicFramePr>
        <p:xfrm>
          <a:off x="677863" y="1387475"/>
          <a:ext cx="8596312" cy="50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xmlns="" val="3186390673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xmlns="" val="2131186556"/>
                    </a:ext>
                  </a:extLst>
                </a:gridCol>
              </a:tblGrid>
              <a:tr h="49120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Дата </a:t>
                      </a:r>
                    </a:p>
                  </a:txBody>
                  <a:tcPr marL="6717" marR="6717" marT="7224" marB="0"/>
                </a:tc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ГИА-9 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17" marR="6717" marT="7224" marB="0"/>
                </a:tc>
                <a:extLst>
                  <a:ext uri="{0D108BD9-81ED-4DB2-BD59-A6C34878D82A}">
                    <a16:rowId xmlns:a16="http://schemas.microsoft.com/office/drawing/2014/main" xmlns="" val="736852306"/>
                  </a:ext>
                </a:extLst>
              </a:tr>
              <a:tr h="445479"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latin typeface="Cambria" pitchFamily="18" charset="0"/>
                      </a:endParaRPr>
                    </a:p>
                  </a:txBody>
                  <a:tcPr marL="6717" marR="6717" marT="7224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mbria" pitchFamily="18" charset="0"/>
                          <a:ea typeface="Times New Roman"/>
                        </a:rPr>
                        <a:t>ОГЭ И ГВЭ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Cambria" pitchFamily="18" charset="0"/>
                          <a:ea typeface="Times New Roman"/>
                        </a:rPr>
                        <a:t>Сдают</a:t>
                      </a:r>
                      <a:r>
                        <a:rPr lang="ru-RU" sz="1600" b="1" baseline="0" dirty="0" smtClean="0">
                          <a:latin typeface="Cambria" pitchFamily="18" charset="0"/>
                          <a:ea typeface="Times New Roman"/>
                        </a:rPr>
                        <a:t> одновременно В МАО Лицее №10</a:t>
                      </a:r>
                      <a:endParaRPr lang="ru-RU" sz="1600" b="1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717" marR="6717" marT="7224" marB="0"/>
                </a:tc>
                <a:extLst>
                  <a:ext uri="{0D108BD9-81ED-4DB2-BD59-A6C34878D82A}">
                    <a16:rowId xmlns:a16="http://schemas.microsoft.com/office/drawing/2014/main" xmlns="" val="4041445728"/>
                  </a:ext>
                </a:extLst>
              </a:tr>
              <a:tr h="52128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" pitchFamily="18" charset="0"/>
                        </a:rPr>
                        <a:t>30 </a:t>
                      </a:r>
                      <a:r>
                        <a:rPr lang="ru-RU" sz="2800" b="1" dirty="0">
                          <a:latin typeface="Cambria" pitchFamily="18" charset="0"/>
                        </a:rPr>
                        <a:t>мая </a:t>
                      </a:r>
                      <a:r>
                        <a:rPr lang="ru-RU" sz="2800" b="1" dirty="0" smtClean="0">
                          <a:latin typeface="Cambria" pitchFamily="18" charset="0"/>
                        </a:rPr>
                        <a:t>(вторник)</a:t>
                      </a:r>
                      <a:endParaRPr lang="ru-RU" sz="2800" b="1" dirty="0">
                        <a:latin typeface="Cambria" pitchFamily="18" charset="0"/>
                      </a:endParaRPr>
                    </a:p>
                  </a:txBody>
                  <a:tcPr marL="6717" marR="6717" marT="7224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" pitchFamily="18" charset="0"/>
                        </a:rPr>
                        <a:t>Русский язык</a:t>
                      </a:r>
                    </a:p>
                  </a:txBody>
                  <a:tcPr marL="6717" marR="6717" marT="7224" marB="0"/>
                </a:tc>
                <a:extLst>
                  <a:ext uri="{0D108BD9-81ED-4DB2-BD59-A6C34878D82A}">
                    <a16:rowId xmlns:a16="http://schemas.microsoft.com/office/drawing/2014/main" xmlns="" val="1095557744"/>
                  </a:ext>
                </a:extLst>
              </a:tr>
              <a:tr h="52128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mbria" pitchFamily="18" charset="0"/>
                        </a:rPr>
                        <a:t>6 июня </a:t>
                      </a:r>
                      <a:r>
                        <a:rPr lang="ru-RU" sz="2800" b="1" dirty="0" smtClean="0">
                          <a:latin typeface="Cambria" pitchFamily="18" charset="0"/>
                        </a:rPr>
                        <a:t>(вторник)</a:t>
                      </a:r>
                      <a:endParaRPr lang="ru-RU" sz="2800" b="1" dirty="0">
                        <a:latin typeface="Cambria" pitchFamily="18" charset="0"/>
                      </a:endParaRPr>
                    </a:p>
                  </a:txBody>
                  <a:tcPr marL="6717" marR="6717" marT="7224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" pitchFamily="18" charset="0"/>
                        </a:rPr>
                        <a:t>математика</a:t>
                      </a:r>
                      <a:endParaRPr lang="ru-RU" sz="28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17" marR="6717" marT="7224" marB="0"/>
                </a:tc>
                <a:extLst>
                  <a:ext uri="{0D108BD9-81ED-4DB2-BD59-A6C34878D82A}">
                    <a16:rowId xmlns:a16="http://schemas.microsoft.com/office/drawing/2014/main" xmlns="" val="3315294217"/>
                  </a:ext>
                </a:extLst>
              </a:tr>
              <a:tr h="6224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Предметы по выбору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2952924"/>
                  </a:ext>
                </a:extLst>
              </a:tr>
              <a:tr h="6224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 июня (четверг)</a:t>
                      </a:r>
                      <a:endParaRPr lang="ru-RU" sz="2800" b="1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800" b="1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950178"/>
                  </a:ext>
                </a:extLst>
              </a:tr>
              <a:tr h="113505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ambria" panose="02040503050406030204" pitchFamily="18" charset="0"/>
                        </a:rPr>
                        <a:t>8 июня (четверг)</a:t>
                      </a:r>
                      <a:endParaRPr lang="ru-RU" sz="28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ambria" panose="02040503050406030204" pitchFamily="18" charset="0"/>
                        </a:rPr>
                        <a:t>География, обществознание</a:t>
                      </a:r>
                      <a:endParaRPr lang="ru-RU" sz="28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1130093"/>
                  </a:ext>
                </a:extLst>
              </a:tr>
              <a:tr h="622450">
                <a:tc>
                  <a:txBody>
                    <a:bodyPr/>
                    <a:lstStyle/>
                    <a:p>
                      <a:endParaRPr lang="ru-RU" sz="2800" b="1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6007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537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ВСЮ ИНФОРМАЦИЮ ПО  ПОДГОТОВКЕ К ГИА МОЖНО НАЙТИ НА САЙТЕ ШКОЛЫ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tx1"/>
                </a:solidFill>
                <a:hlinkClick r:id="rId2"/>
              </a:rPr>
              <a:t>www.3sch39.ru</a:t>
            </a:r>
            <a:r>
              <a:rPr lang="en-US" sz="4400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n-US" sz="4400" dirty="0" smtClean="0"/>
              <a:t>C</a:t>
            </a:r>
            <a:r>
              <a:rPr lang="ru-RU" sz="4400" dirty="0" err="1" smtClean="0"/>
              <a:t>пасибо</a:t>
            </a:r>
            <a:r>
              <a:rPr lang="ru-RU" sz="4400" dirty="0" smtClean="0"/>
              <a:t>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87171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6953"/>
            <a:ext cx="8596668" cy="5484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ОГЭ,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для ГИА выпускников 9 классов – контрольные измерительные материалы 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составляют специалисты-предметники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ФГБНУ ФИПИ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обладающие соответствующей квалификацией (методисты, научные работники, учителя общеобразовательных учреждений и преподаватели учреждений начального, среднего и высшего профессионального образования). В их задачу входит разработка заданий вариантов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каждый год. Для этого ежегодно проводится большое количество экспертиз и анализ результатов состоявшихся экзаменов.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 всю эту работу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Федеральная служба по надзору в сфере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образования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и науки (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Рособрнадзор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http://www.fipi.ru/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15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Участниками ОГЭ являются: </a:t>
            </a:r>
          </a:p>
          <a:p>
            <a:pPr marL="0" indent="0">
              <a:buNone/>
            </a:pPr>
            <a:r>
              <a:rPr lang="ru-RU" sz="2400" dirty="0"/>
              <a:t>обучающиеся образовательных организаций, </a:t>
            </a:r>
            <a:r>
              <a:rPr lang="ru-RU" sz="2400" dirty="0" smtClean="0"/>
              <a:t>освоившие </a:t>
            </a:r>
            <a:r>
              <a:rPr lang="ru-RU" sz="2400" dirty="0"/>
              <a:t>образовательные программы основного общего образования в очной, очно-заочной или заочной </a:t>
            </a:r>
            <a:r>
              <a:rPr lang="ru-RU" sz="2400" dirty="0" smtClean="0"/>
              <a:t>формах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Участниками </a:t>
            </a:r>
            <a:r>
              <a:rPr lang="ru-RU" sz="2400" dirty="0">
                <a:solidFill>
                  <a:srgbClr val="C00000"/>
                </a:solidFill>
              </a:rPr>
              <a:t>ГВЭ являются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400" dirty="0"/>
              <a:t>обучающиеся с ОВЗ, освоившие образовательные программы основного общего образования;</a:t>
            </a:r>
          </a:p>
          <a:p>
            <a:pPr marL="0" indent="0"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0096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государственный экзамен  (ОГЭ)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КИМы</a:t>
            </a:r>
            <a:r>
              <a:rPr lang="ru-RU" dirty="0" smtClean="0"/>
              <a:t> (задания) размещены на официальном сайте ФИПИ 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u="sng" dirty="0" smtClean="0">
                <a:solidFill>
                  <a:srgbClr val="C00000"/>
                </a:solidFill>
                <a:hlinkClick r:id="rId2"/>
              </a:rPr>
              <a:t>http://fipi.ru/</a:t>
            </a:r>
            <a:r>
              <a:rPr lang="ru-RU" dirty="0" smtClean="0">
                <a:solidFill>
                  <a:srgbClr val="C00000"/>
                </a:solidFill>
              </a:rPr>
              <a:t>).</a:t>
            </a:r>
          </a:p>
          <a:p>
            <a:r>
              <a:rPr lang="ru-RU" dirty="0" smtClean="0"/>
              <a:t>ГИА  </a:t>
            </a:r>
            <a:r>
              <a:rPr lang="ru-RU" dirty="0"/>
              <a:t>включает в себя обязательные экзамены по русскому языку и математике, а также экзамены по выбору обучающегося по двум учебным предметам из числа учебных предметов: физика, химия, биология, литература, география, история, обществознание, иностранные языки (английский, </a:t>
            </a:r>
            <a:r>
              <a:rPr lang="ru-RU" dirty="0" smtClean="0"/>
              <a:t>французский, немецкий и испанский языки), </a:t>
            </a:r>
            <a:r>
              <a:rPr lang="ru-RU" dirty="0"/>
              <a:t>информатика и информационно-коммуникационные технологии (ИКТ</a:t>
            </a:r>
            <a:r>
              <a:rPr lang="ru-RU" dirty="0" smtClean="0"/>
              <a:t>).(ОГЭ)</a:t>
            </a:r>
          </a:p>
          <a:p>
            <a:r>
              <a:rPr lang="ru-RU" dirty="0"/>
              <a:t>К ГИА допускаются обучающиеся, не имеющие академической задолженности и в полном объеме выполнившие учебный план или индивидуальный учебный план (имеющие годовые отметки по всем учебным предметам учебного плана за IX класс не ниже удовлетворительных).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313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Государственный выпускной экзамен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(ГВЭ)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 ОВЗ, освоивших образовательные программы основного общего образования, количество сдаваемых экзаменов  по их желанию сокращается до двух обязательных экзаменов по русскому языку и математике.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 ГИА допускаются обучающиеся, не имеющие академической задолженности и в полном объеме выполнившие учебный план или индивидуальный учебный план (имеющие годовые отметки по всем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предметам учебного плана за IX класс не ниже удовлетворительных).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25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1069"/>
            <a:ext cx="8596668" cy="580029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Выбранные обучающимся учебные предметы, форма (формы) ГИА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 в заявлении, которое он подает в образовательную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 участие в экзамене подается обучающимися лично на основании документа, удостоверяющего их 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 ОВЗ при подаче заявления представляют копию рекомендаций психолого-медико-педагогической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890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ПУНКТОВ ПРОВЕДЕНИЯ ЭКЗАМЕНОВ(ППЭ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9171"/>
            <a:ext cx="8596668" cy="4887884"/>
          </a:xfrm>
        </p:spPr>
        <p:txBody>
          <a:bodyPr>
            <a:normAutofit fontScale="92500" lnSpcReduction="20000"/>
          </a:bodyPr>
          <a:lstStyle/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 в ППЭ присутствуют: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руководитель ППЭ и организаторы ППЭ;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уполномоченный представитель ГЭК (уполномоченные представители ГЭК);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технический специалист по работе с ПО, оказывающий информационно-техническую помощь руководителю и организаторам ППЭ;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руководитель образовательной организации, в помещениях которой организован ППЭ, или уполномоченное им лицо;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сотрудники, осуществляющие охрану правопорядка, и (или) сотрудники органов внутренних дел (полиции);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медицинские работники;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специалист по проведению инструктажа и обеспечению лабораторных работ;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377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ГИА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участник ГИА прибывает в ППЭ не позднее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9.30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 местному времени.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ГИА допускается в ППЭ только при наличии у него документа, удостоверяющего его личность, и при наличии его в утвержденных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списках, распределения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данный ППЭ.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входе в ППЭ сотрудники, осуществляющие охрану правопорядка, и (или) сотрудники органов внутренних дел (полиции) совместно с организаторами ППЭ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проверяют наличие указанных документов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проводят осмотр </a:t>
            </a:r>
            <a:r>
              <a:rPr lang="ru-RU" sz="19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металоискателем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для проведения экзаменов  в ППЭ (аудитории ППЭ) оснащено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видеонаблюдением;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2569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450</Words>
  <Application>Microsoft Office PowerPoint</Application>
  <PresentationFormat>Произвольный</PresentationFormat>
  <Paragraphs>110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Слайд 1</vt:lpstr>
      <vt:lpstr>Государственная итоговая аттестация по образовательным программам основного общего образования (ГИА) организуется и проводится: в форме основного государственного экзамена (ОГЭ); в форме государственного выпускного экзамена (ГВЭ). ОГЭ представляет собой форму организации экзаменов с использованием заданий стандартизированной формы (тесты), выполнение которых позволяет установить уровень освоения федерального государственного стандарта основного общего образования. ГВЭ представляет собой форму письменных и устных экзаменов с использованием текстов, тем, заданий и билетов. </vt:lpstr>
      <vt:lpstr>Слайд 3</vt:lpstr>
      <vt:lpstr>Слайд 4</vt:lpstr>
      <vt:lpstr>Обязательный государственный экзамен  (ОГЭ)</vt:lpstr>
      <vt:lpstr>Государственный выпускной экзамен  (ГВЭ)</vt:lpstr>
      <vt:lpstr>Слайд 7</vt:lpstr>
      <vt:lpstr>ОСНАЩЕНИЕ ПУНКТОВ ПРОВЕДЕНИЯ ЭКЗАМЕНОВ(ППЭ)</vt:lpstr>
      <vt:lpstr>Проведение ГИА</vt:lpstr>
      <vt:lpstr>Слайд 10</vt:lpstr>
      <vt:lpstr>Во время экзамена на рабочем столе обучающегося находятся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ПРИМЕРНОЕ РАСПИСАНИЕ СДАЧИ ЭКЗАМЕНОВ</vt:lpstr>
      <vt:lpstr>ВСЮ ИНФОРМАЦИЮ ПО  ПОДГОТОВКЕ К ГИА МОЖНО НАЙТИ НА САЙТЕ ШКОЛЫ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Учитель Информатики</cp:lastModifiedBy>
  <cp:revision>50</cp:revision>
  <dcterms:created xsi:type="dcterms:W3CDTF">2017-01-25T11:16:56Z</dcterms:created>
  <dcterms:modified xsi:type="dcterms:W3CDTF">2017-02-17T15:25:52Z</dcterms:modified>
</cp:coreProperties>
</file>