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5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6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5.jpeg" ContentType="image/jpeg"/>
  <Override PartName="/ppt/media/image4.png" ContentType="image/png"/>
  <Override PartName="/ppt/media/image7.png" ContentType="image/png"/>
  <Override PartName="/ppt/media/image3.png" ContentType="image/png"/>
  <Override PartName="/ppt/media/image2.jpeg" ContentType="image/jpeg"/>
  <Override PartName="/ppt/media/image6.png" ContentType="image/png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ru-RU" sz="2000">
                <a:latin typeface="Arial"/>
              </a:rPr>
              <a:t>Для правки формата примечаний щелкните мышью</a:t>
            </a:r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ru-RU" sz="1400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9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FFF700D3-37EB-4AF2-9425-4EBCB09B99E0}" type="slidenum">
              <a:rPr lang="ru-RU" sz="1400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Урок начинается с музыкальной загадки. Педагог исполняет несколько популярных тем и просит найти среди них русские. Могут прозвучать, например, «Хабанера» из оперы Бизе «Кармен», «Венгерская рапсодия» №2 Листа, «Прогулка» из «Картинок с выставки» Мусоргского или его же «Рассвет на Москве-реке». Как правило, дети выбирают произведение правильно. Далее учитель спрашивает, почему ребята сочли эту пьесу русской. Обычно после некоторых рассуждений все приходят к мысли о том, что эта музыка напоминает народные песни. «Получается, что наши великие композиторы знали национальный фольклор, а какие народные песни известны вам?» Поскольку таких напевов учащиеся знают мало, предлагается с ними познакомиться.  </a:t>
            </a:r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85A3F99-4933-4740-8982-46FBFB68C801}" type="slidenum"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F6FCEE4-B0AD-4083-8295-557D5EB49317}" type="slidenum"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-Как вы думаете, есть ли в жизни земледельцев события, важные для всех? Конечно, это солнцеворот, выгон скота на пастбище после зимы, сбор урожая и т.д. Каждому событию в древние времена соответствовал обряд. Поскольку они связаны со временем года, с календарем, их назвали календарными. Давайте мысленно проживем с русским крестьянином целый год и побываем на всех необходимых праздниках. Вы можете спросить, разве праздник — это необходимость? Для крестьянина языческой поры обряд - -это важнейшее действо. Кстати, язычество на Руси  - это какие века?... Да, Крещение Руси произошло в 989г., но еще долго после него у земледельцев сохранялась вера в силу обряда. Песнями, играми и плясками люди пытались воздействовать на силы природы, получить хороший урожай.  Давайте назовем календарные праздники.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7B1F1C6-0BAD-49AB-B607-0204E48263CF}" type="slidenum"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    </a:t>
            </a:r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-Календарный год начинался с зимнего солнцеворота, в конце декабря- начале января, когда солнце как бы рождалось заново. Сейчас мы в это время празднуем Рождество Христово ( Знаете дату? Давайте обведем в календаре 7 января, а по старому стилю это 25 декабря). Читали ли вы повесть, в названии которой есть слово «Рождество»? Конечно, это «Ночь перед Рождеством» Гоголя.  По этой повести написал одноименную оперу Римский-Корсаков.. Посмотрим отрывок из мультфильма с таким заглавием, или взглянем на предлагаемый слайд. Чем заняты парни и девчата в Рождественскую ночь? Да, они поют, пляшут, шествуют с Вифлеемской звездой* и обходят дворы с поздравлениями, колядуют. При этом поются шуточные припевки – колядки.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   </a:t>
            </a:r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(Учитель поет: «Как и шла Коляда». В качестве игрового момента в песне называются имена тех ребят , которые находятся в классе. Эти ученики изображают «хозяев»,  в подставляемый мешок  кидают «колядовщикам» конфеты.)  Хозяева одаривали певцов  потому, что те желали им здоровья, хорошего урожая. В такие пожелания верили. Скупым же припевали: «Кто не даст пирога - мы корову за рога», или произносили другие неприятные пожелания.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* (Вы знаете, наверное, что особая звезда стояла над пещерой, где родился Христос. ). </a:t>
            </a: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557FABB-D27B-49CC-8FEF-BD606ACB11AD}" type="slidenum"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      </a:t>
            </a:r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-Рождеством открывалось самое веселое время — Святки. Они длились до Крещения Господня (19 дек н.ст./6 дек. ст.ст.) . От языческих времен вплоть до ХХ века сохранился обычай одеваться ряжеными (отсюда - детские новогодние маски), а также гадать.  О гадании мы читаем у Жуковского в поэме «Светлана»:</a:t>
            </a:r>
            <a:endParaRPr/>
          </a:p>
          <a:p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«Раз в Крещенский вечерок</a:t>
            </a:r>
            <a:endParaRPr/>
          </a:p>
          <a:p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Девушки гадали.</a:t>
            </a:r>
            <a:endParaRPr/>
          </a:p>
          <a:p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За ворота башмачок,</a:t>
            </a:r>
            <a:endParaRPr/>
          </a:p>
          <a:p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Сняв с ноги, бросали»</a:t>
            </a:r>
            <a:endParaRPr/>
          </a:p>
          <a:p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Зачем это девушки кидали обувь?... Гадальщицы желали узнать, откуда прибудет их жених. Носок сапожка указывал им направление.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А теперь взглянем на картинку (иллюстр.7). Здесь изображено  особое гадание, с музыкой. Песни назывались подблюдные. На него все девушки клали свои украшения. Ведущая отгораживалась занавеской (дежой), под пение подружек она водила рукой по блюду и в нужный момент вынимала одно из колечек или сережку. Хозяйке кольца будущее, по поверью, сулило то, о чем пелось в куплете. (Учитель исполняет подблюдную «3а дежою сижу», см. прим. 8 ) Этот обряд можно </a:t>
            </a:r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
</a:t>
            </a:r>
            <a:r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театрализовать, собрав на любой поднос заколки девочек и «занавесив» одну из них платком. На слова: «Кому вынется, да тому сбудется. Слава!» следует поднять одно из украшений.] При чем здесь «Слава!» - не понятно, но композиторы использовали такие мелодии именно для славления. Например, в опере «Борис Годунов» народ славит нового царя на мотив подблюдной. </a:t>
            </a:r>
            <a:r>
              <a:rPr b="1" lang="ru-RU" sz="120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0EEE0DDB-FF01-4DEE-BF3E-CA77D63B7BB3}" type="slidenum"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4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9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4810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solidFill>
            <a:srgbClr val="9fcbdc"/>
          </a:solidFill>
          <a:ln w="93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solidFill>
            <a:srgbClr val="000000"/>
          </a:soli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</p:spPr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rgbClr val="007795"/>
              </a:gs>
              <a:gs pos="50000">
                <a:srgbClr val="4bbade"/>
              </a:gs>
              <a:gs pos="100000">
                <a:srgbClr val="007795"/>
              </a:gs>
            </a:gsLst>
            <a:lin ang="3000000"/>
          </a:gradFill>
          <a:ln w="12600">
            <a:noFill/>
          </a:ln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b="1" lang="ru-RU" sz="4800">
                <a:solidFill>
                  <a:srgbClr val="464646"/>
                </a:solidFill>
                <a:latin typeface="Lucida Sans Unicode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CustomShape 7"/>
          <p:cNvSpPr/>
          <p:nvPr/>
        </p:nvSpPr>
        <p:spPr>
          <a:xfrm>
            <a:off x="1687680" y="4952880"/>
            <a:ext cx="7455960" cy="48780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solidFill>
            <a:srgbClr val="9fcbdc"/>
          </a:solidFill>
          <a:ln w="936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35280" y="5237640"/>
            <a:ext cx="9108360" cy="78840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solidFill>
            <a:srgbClr val="000000"/>
          </a:solidFill>
          <a:ln w="9360">
            <a:noFill/>
          </a:ln>
        </p:spPr>
      </p:sp>
      <p:sp>
        <p:nvSpPr>
          <p:cNvPr id="8" name="CustomShape 9"/>
          <p:cNvSpPr/>
          <p:nvPr/>
        </p:nvSpPr>
        <p:spPr>
          <a:xfrm>
            <a:off x="0" y="5001120"/>
            <a:ext cx="9143640" cy="186372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blipFill>
            <a:blip r:embed="rId3"/>
            <a:tile/>
          </a:blipFill>
          <a:ln w="12600">
            <a:noFill/>
          </a:ln>
        </p:spPr>
      </p:sp>
      <p:sp>
        <p:nvSpPr>
          <p:cNvPr id="9" name="Line 10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ru-RU" sz="1000">
                <a:solidFill>
                  <a:srgbClr val="ffffff"/>
                </a:solidFill>
                <a:latin typeface="Lucida Sans Unicode"/>
              </a:rPr>
              <a:t>9.1.17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/>
          <a:p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fld id="{591ACF4F-0B47-4BF6-A955-D6B1F0957C13}" type="slidenum">
              <a:rPr lang="ru-RU" sz="1000">
                <a:solidFill>
                  <a:srgbClr val="ffffff"/>
                </a:solidFill>
                <a:latin typeface="Lucida Sans Unicode"/>
              </a:rPr>
              <a:t>&lt;номер&gt;</a:t>
            </a:fld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2700">
                <a:latin typeface="Lucida Sans Unicode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100">
                <a:latin typeface="Lucida Sans Unicode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1900">
                <a:latin typeface="Lucida Sans Unicode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Lucida Sans Unicode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Lucida Sans Unicode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Lucida Sans Unicode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Lucida Sans Unicode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solidFill>
            <a:srgbClr val="9fcbdc"/>
          </a:solidFill>
          <a:ln w="9360">
            <a:noFill/>
          </a:ln>
        </p:spPr>
      </p:sp>
      <p:sp>
        <p:nvSpPr>
          <p:cNvPr id="49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solidFill>
            <a:srgbClr val="000000"/>
          </a:solidFill>
          <a:ln w="9360">
            <a:noFill/>
          </a:ln>
        </p:spPr>
      </p:sp>
      <p:sp>
        <p:nvSpPr>
          <p:cNvPr id="50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</p:spPr>
      </p:sp>
      <p:sp>
        <p:nvSpPr>
          <p:cNvPr id="51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ru-RU" sz="2700">
                <a:solidFill>
                  <a:srgbClr val="000000"/>
                </a:solidFill>
                <a:latin typeface="Lucida Sans Unicode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700">
                <a:solidFill>
                  <a:srgbClr val="000000"/>
                </a:solidFill>
                <a:latin typeface="Lucida Sans Unicode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700">
                <a:solidFill>
                  <a:srgbClr val="000000"/>
                </a:solidFill>
                <a:latin typeface="Lucida Sans Unicode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700">
                <a:solidFill>
                  <a:srgbClr val="000000"/>
                </a:solidFill>
                <a:latin typeface="Lucida Sans Unicode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700">
                <a:solidFill>
                  <a:srgbClr val="000000"/>
                </a:solidFill>
                <a:latin typeface="Lucida Sans Unicode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700">
                <a:solidFill>
                  <a:srgbClr val="000000"/>
                </a:solidFill>
                <a:latin typeface="Lucida Sans Unicode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ru-RU" sz="2700">
                <a:solidFill>
                  <a:srgbClr val="000000"/>
                </a:solidFill>
                <a:latin typeface="Lucida Sans Unicode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ru-RU" sz="2300">
                <a:solidFill>
                  <a:srgbClr val="000000"/>
                </a:solidFill>
                <a:latin typeface="Lucida Sans Unicode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ru-RU" sz="2100">
                <a:solidFill>
                  <a:srgbClr val="000000"/>
                </a:solidFill>
                <a:latin typeface="Lucida Sans Unicode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ru-RU" sz="1900">
                <a:solidFill>
                  <a:srgbClr val="000000"/>
                </a:solidFill>
                <a:latin typeface="Lucida Sans Unicode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Wingdings 2" charset="2"/>
              <a:buChar char=""/>
            </a:pPr>
            <a:r>
              <a:rPr lang="ru-RU">
                <a:solidFill>
                  <a:srgbClr val="000000"/>
                </a:solidFill>
                <a:latin typeface="Lucida Sans Unicode"/>
              </a:rPr>
              <a:t>Пятый уровень</a:t>
            </a:r>
            <a:endParaRPr/>
          </a:p>
        </p:txBody>
      </p:sp>
      <p:sp>
        <p:nvSpPr>
          <p:cNvPr id="53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ru-RU" sz="1000">
                <a:solidFill>
                  <a:srgbClr val="000000"/>
                </a:solidFill>
                <a:latin typeface="Lucida Sans Unicode"/>
              </a:rPr>
              <a:t>9.1.17</a:t>
            </a:r>
            <a:endParaRPr/>
          </a:p>
        </p:txBody>
      </p:sp>
      <p:sp>
        <p:nvSpPr>
          <p:cNvPr id="54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/>
          <a:p>
            <a:endParaRPr/>
          </a:p>
        </p:txBody>
      </p:sp>
      <p:sp>
        <p:nvSpPr>
          <p:cNvPr id="55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EDBA1DAE-91EB-4C20-8472-DC649A5C99FF}" type="slidenum">
              <a:rPr lang="ru-RU" sz="1000">
                <a:solidFill>
                  <a:srgbClr val="000000"/>
                </a:solidFill>
                <a:latin typeface="Lucida Sans Unicode"/>
              </a:rPr>
              <a:t>&lt;номер&gt;</a:t>
            </a:fld>
            <a:endParaRPr/>
          </a:p>
        </p:txBody>
      </p:sp>
      <p:sp>
        <p:nvSpPr>
          <p:cNvPr id="56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464646"/>
                </a:solidFill>
                <a:latin typeface="Lucida Sans Unicode"/>
              </a:rPr>
              <a:t>Для правки текста заголовка щелкните мышьюОбразец заголовка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5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7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8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32000" y="360000"/>
            <a:ext cx="8025840" cy="322200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ru-RU" sz="4800">
                <a:solidFill>
                  <a:srgbClr val="c5000b"/>
                </a:solidFill>
                <a:latin typeface="Lucida Sans Unicode"/>
              </a:rPr>
              <a:t>Истоки русской музыки. Календарные песни.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936000" y="5616000"/>
            <a:ext cx="8064000" cy="792000"/>
          </a:xfrm>
          <a:prstGeom prst="rect">
            <a:avLst/>
          </a:prstGeom>
        </p:spPr>
        <p:txBody>
          <a:bodyPr lIns="45720" rIns="45720" tIns="45000" bIns="45000"/>
          <a:p>
            <a:pPr algn="ctr"/>
            <a:r>
              <a:rPr b="1" lang="ru-RU" sz="3200">
                <a:latin typeface="Arial"/>
              </a:rPr>
              <a:t>Учитель музыки Якименко Ж.Н.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360000" y="1152000"/>
            <a:ext cx="8326440" cy="48549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ru-RU" sz="2200">
                <a:solidFill>
                  <a:srgbClr val="000000"/>
                </a:solidFill>
                <a:latin typeface="Lucida Sans Unicode"/>
              </a:rPr>
              <a:t>         </a:t>
            </a:r>
            <a:r>
              <a:rPr b="1" lang="ru-RU" sz="2200">
                <a:solidFill>
                  <a:srgbClr val="000000"/>
                </a:solidFill>
                <a:latin typeface="Lucida Sans Unicode"/>
              </a:rPr>
              <a:t>Выгон скота и птицы на пастбище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a4171e"/>
                </a:solidFill>
                <a:latin typeface="Lucida Sans Unicode"/>
              </a:rPr>
              <a:t>Егорьев день</a:t>
            </a:r>
            <a:r>
              <a:rPr b="1" lang="ru-RU" sz="2400">
                <a:solidFill>
                  <a:srgbClr val="a4171e"/>
                </a:solidFill>
                <a:latin typeface="Lucida Sans Unicode"/>
              </a:rPr>
              <a:t>.   </a:t>
            </a:r>
            <a:r>
              <a:rPr b="1" lang="ru-RU" sz="2400">
                <a:solidFill>
                  <a:srgbClr val="000000"/>
                </a:solidFill>
                <a:latin typeface="Lucida Sans Unicode"/>
              </a:rPr>
              <a:t>Егорьевские песни</a:t>
            </a:r>
            <a:r>
              <a:rPr b="1" lang="ru-RU">
                <a:solidFill>
                  <a:srgbClr val="2b4a76"/>
                </a:solidFill>
                <a:latin typeface="Lucida Sans Unicode"/>
              </a:rPr>
              <a:t>.</a:t>
            </a:r>
            <a:endParaRPr/>
          </a:p>
        </p:txBody>
      </p:sp>
      <p:pic>
        <p:nvPicPr>
          <p:cNvPr id="134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" y="1584000"/>
            <a:ext cx="8352000" cy="48960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360000" y="1224000"/>
            <a:ext cx="8326440" cy="47829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ru-RU" sz="2700">
                <a:solidFill>
                  <a:srgbClr val="000000"/>
                </a:solidFill>
                <a:latin typeface="Lucida Sans Unicode"/>
              </a:rPr>
              <a:t>            </a:t>
            </a:r>
            <a:r>
              <a:rPr b="1" lang="ru-RU" sz="2700">
                <a:solidFill>
                  <a:srgbClr val="000000"/>
                </a:solidFill>
                <a:latin typeface="Lucida Sans Unicode"/>
              </a:rPr>
              <a:t>Украшение березки.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a4171e"/>
                </a:solidFill>
                <a:latin typeface="Lucida Sans Unicode"/>
              </a:rPr>
              <a:t>Троица</a:t>
            </a:r>
            <a:r>
              <a:rPr b="1" lang="ru-RU" sz="4100">
                <a:solidFill>
                  <a:srgbClr val="464646"/>
                </a:solidFill>
                <a:latin typeface="Lucida Sans Unicode"/>
              </a:rPr>
              <a:t>.     </a:t>
            </a:r>
            <a:endParaRPr/>
          </a:p>
        </p:txBody>
      </p:sp>
      <p:pic>
        <p:nvPicPr>
          <p:cNvPr id="137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92000" y="1728000"/>
            <a:ext cx="7416000" cy="48960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360000" y="1080000"/>
            <a:ext cx="8326440" cy="49269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ru-RU" sz="2700">
                <a:solidFill>
                  <a:srgbClr val="000000"/>
                </a:solidFill>
                <a:latin typeface="Lucida Sans Unicode"/>
              </a:rPr>
              <a:t>Троицкие хороводы. </a:t>
            </a:r>
            <a:r>
              <a:rPr lang="ru-RU" sz="2700">
                <a:solidFill>
                  <a:srgbClr val="000000"/>
                </a:solidFill>
                <a:latin typeface="Lucida Sans Unicode"/>
              </a:rPr>
              <a:t> </a:t>
            </a:r>
            <a:r>
              <a:rPr b="1" lang="ru-RU" sz="2700">
                <a:solidFill>
                  <a:srgbClr val="000000"/>
                </a:solidFill>
                <a:latin typeface="Lucida Sans Unicode"/>
              </a:rPr>
              <a:t>Троицкие песни</a:t>
            </a:r>
            <a:endParaRPr/>
          </a:p>
        </p:txBody>
      </p:sp>
      <p:sp>
        <p:nvSpPr>
          <p:cNvPr id="139" name="TextShape 2"/>
          <p:cNvSpPr txBox="1"/>
          <p:nvPr/>
        </p:nvSpPr>
        <p:spPr>
          <a:xfrm>
            <a:off x="214200" y="14292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a4171e"/>
                </a:solidFill>
                <a:latin typeface="Lucida Sans Unicode"/>
              </a:rPr>
              <a:t>Троица.</a:t>
            </a:r>
            <a:endParaRPr/>
          </a:p>
        </p:txBody>
      </p:sp>
      <p:pic>
        <p:nvPicPr>
          <p:cNvPr id="140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831960" y="1656000"/>
            <a:ext cx="7808040" cy="4752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313560" y="1224000"/>
            <a:ext cx="8470440" cy="47829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ru-RU" sz="2700">
                <a:solidFill>
                  <a:srgbClr val="000000"/>
                </a:solidFill>
                <a:latin typeface="Lucida Sans Unicode"/>
              </a:rPr>
              <a:t>Разжигание костра.</a:t>
            </a:r>
            <a:r>
              <a:rPr lang="ru-RU" sz="2700">
                <a:solidFill>
                  <a:srgbClr val="000000"/>
                </a:solidFill>
                <a:latin typeface="Lucida Sans Unicode"/>
              </a:rPr>
              <a:t> </a:t>
            </a:r>
            <a:r>
              <a:rPr b="1" lang="ru-RU" sz="2700">
                <a:solidFill>
                  <a:srgbClr val="000000"/>
                </a:solidFill>
                <a:latin typeface="Lucida Sans Unicode"/>
              </a:rPr>
              <a:t>Купальские песни</a:t>
            </a:r>
            <a:r>
              <a:rPr lang="ru-RU" sz="2700">
                <a:solidFill>
                  <a:srgbClr val="000000"/>
                </a:solidFill>
                <a:latin typeface="Lucida Sans Unicode"/>
              </a:rPr>
              <a:t>.</a:t>
            </a:r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a4171e"/>
                </a:solidFill>
                <a:latin typeface="Lucida Sans Unicode"/>
              </a:rPr>
              <a:t>Ночь на Ивана-Купала</a:t>
            </a:r>
            <a:r>
              <a:rPr b="1" lang="ru-RU" sz="4100">
                <a:solidFill>
                  <a:srgbClr val="464646"/>
                </a:solidFill>
                <a:latin typeface="Lucida Sans Unicode"/>
              </a:rPr>
              <a:t>.</a:t>
            </a:r>
            <a:endParaRPr/>
          </a:p>
        </p:txBody>
      </p:sp>
      <p:pic>
        <p:nvPicPr>
          <p:cNvPr id="143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936000" y="1800000"/>
            <a:ext cx="7704000" cy="48960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360000" y="1152000"/>
            <a:ext cx="8326440" cy="48549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ru-RU" sz="2700">
                <a:solidFill>
                  <a:srgbClr val="000000"/>
                </a:solidFill>
                <a:latin typeface="Lucida Sans Unicode"/>
              </a:rPr>
              <a:t>Сбор урожая    . Обжиночные песни.</a:t>
            </a:r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a4171e"/>
                </a:solidFill>
                <a:latin typeface="Lucida Sans Unicode"/>
              </a:rPr>
              <a:t>Обжинки</a:t>
            </a:r>
            <a:r>
              <a:rPr b="1" lang="ru-RU" sz="4100">
                <a:solidFill>
                  <a:srgbClr val="464646"/>
                </a:solidFill>
                <a:latin typeface="Lucida Sans Unicode"/>
              </a:rPr>
              <a:t>.</a:t>
            </a:r>
            <a:endParaRPr/>
          </a:p>
        </p:txBody>
      </p:sp>
      <p:pic>
        <p:nvPicPr>
          <p:cNvPr id="146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76000" y="1800000"/>
            <a:ext cx="8280000" cy="48960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Table 1"/>
          <p:cNvGraphicFramePr/>
          <p:nvPr/>
        </p:nvGraphicFramePr>
        <p:xfrm>
          <a:off x="576000" y="1440000"/>
          <a:ext cx="8279640" cy="5040000"/>
        </p:xfrm>
        <a:graphic>
          <a:graphicData uri="http://schemas.openxmlformats.org/drawingml/2006/table">
            <a:tbl>
              <a:tblPr/>
              <a:tblGrid>
                <a:gridCol w="4138920"/>
                <a:gridCol w="4141080"/>
              </a:tblGrid>
              <a:tr h="505080"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Праздник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Песенный жанр</a:t>
                      </a:r>
                      <a:endParaRPr/>
                    </a:p>
                  </a:txBody>
                  <a:tcPr/>
                </a:tc>
              </a:tr>
              <a:tr h="50868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 Рождество                                                       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1. Колядки</a:t>
                      </a:r>
                      <a:endParaRPr/>
                    </a:p>
                  </a:txBody>
                  <a:tcPr/>
                </a:tc>
              </a:tr>
              <a:tr h="50364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2. Крещение                                                        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2. Подблюдные</a:t>
                      </a:r>
                      <a:endParaRPr/>
                    </a:p>
                  </a:txBody>
                  <a:tcPr/>
                </a:tc>
              </a:tr>
              <a:tr h="51012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3. Масленица                                                      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3. Масленичные</a:t>
                      </a:r>
                      <a:endParaRPr/>
                    </a:p>
                  </a:txBody>
                  <a:tcPr/>
                </a:tc>
              </a:tr>
              <a:tr h="51696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4. Встреча весны                                                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4. Веснянки</a:t>
                      </a:r>
                      <a:endParaRPr/>
                    </a:p>
                  </a:txBody>
                  <a:tcPr/>
                </a:tc>
              </a:tr>
              <a:tr h="52272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5. Пасха                                                                 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5. Волочебные</a:t>
                      </a:r>
                      <a:endParaRPr/>
                    </a:p>
                  </a:txBody>
                  <a:tcPr/>
                </a:tc>
              </a:tr>
              <a:tr h="49428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6. Егорьев день                                                   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6. Егорьевские</a:t>
                      </a:r>
                      <a:endParaRPr/>
                    </a:p>
                  </a:txBody>
                  <a:tcPr/>
                </a:tc>
              </a:tr>
              <a:tr h="48132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7. Троица                                                              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6. Троицкие</a:t>
                      </a:r>
                      <a:endParaRPr/>
                    </a:p>
                  </a:txBody>
                  <a:tcPr/>
                </a:tc>
              </a:tr>
              <a:tr h="48132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8. Ивана-Купала                                                 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7. Купальские</a:t>
                      </a:r>
                      <a:endParaRPr/>
                    </a:p>
                  </a:txBody>
                  <a:tcPr/>
                </a:tc>
              </a:tr>
              <a:tr h="51588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9. Обжинки                                                           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9. Обжиночные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8" name="TextShape 2"/>
          <p:cNvSpPr txBox="1"/>
          <p:nvPr/>
        </p:nvSpPr>
        <p:spPr>
          <a:xfrm>
            <a:off x="428760" y="28584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a4171e"/>
                </a:solidFill>
                <a:latin typeface="Lucida Sans Unicode"/>
              </a:rPr>
              <a:t>Календарные обряды и песни</a:t>
            </a:r>
            <a:endParaRPr/>
          </a:p>
        </p:txBody>
      </p:sp>
      <p:sp>
        <p:nvSpPr>
          <p:cNvPr id="149" name="CustomShape 3"/>
          <p:cNvSpPr/>
          <p:nvPr/>
        </p:nvSpPr>
        <p:spPr>
          <a:xfrm>
            <a:off x="0" y="1800"/>
            <a:ext cx="183960" cy="473040"/>
          </a:xfrm>
          <a:prstGeom prst="rect">
            <a:avLst/>
          </a:prstGeom>
          <a:noFill/>
          <a:ln w="9360">
            <a:noFill/>
          </a:ln>
        </p:spPr>
        <p:txBody>
          <a:bodyPr wrap="none" anchor="ctr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Table 1"/>
          <p:cNvGraphicFramePr/>
          <p:nvPr/>
        </p:nvGraphicFramePr>
        <p:xfrm>
          <a:off x="792000" y="1417320"/>
          <a:ext cx="8136000" cy="4990680"/>
        </p:xfrm>
        <a:graphic>
          <a:graphicData uri="http://schemas.openxmlformats.org/drawingml/2006/table">
            <a:tbl>
              <a:tblPr/>
              <a:tblGrid>
                <a:gridCol w="2033280"/>
                <a:gridCol w="2033280"/>
                <a:gridCol w="2033280"/>
                <a:gridCol w="2036160"/>
              </a:tblGrid>
              <a:tr h="64584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Римский-Корсаков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Ночь перед Рождеством»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колядки</a:t>
                      </a:r>
                      <a:endParaRPr/>
                    </a:p>
                  </a:txBody>
                  <a:tcPr/>
                </a:tc>
              </a:tr>
              <a:tr h="129204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Мусоргский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«Борис Годунов»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Пролог, 2 картина, хор «Уж как на небе солнцу красному слава»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подблюдная</a:t>
                      </a:r>
                      <a:endParaRPr/>
                    </a:p>
                  </a:txBody>
                  <a:tcPr/>
                </a:tc>
              </a:tr>
              <a:tr h="96840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Римский-Корсаков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«Снегурочка»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пролог, хор «Проводы Масленицы»,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масленичные и веснянки</a:t>
                      </a:r>
                      <a:endParaRPr/>
                    </a:p>
                  </a:txBody>
                  <a:tcPr/>
                </a:tc>
              </a:tr>
              <a:tr h="64584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Чайковский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Симфония 4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Финал, тема эпизода рондо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троицкая</a:t>
                      </a:r>
                      <a:endParaRPr/>
                    </a:p>
                  </a:txBody>
                  <a:tcPr/>
                </a:tc>
              </a:tr>
              <a:tr h="64584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Римский-Корсаков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«Снегурочка»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3д. сцена  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Заповедном лесу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Купальский обряд</a:t>
                      </a:r>
                      <a:endParaRPr/>
                    </a:p>
                  </a:txBody>
                  <a:tcPr/>
                </a:tc>
              </a:tr>
              <a:tr h="79272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Чайковский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« Евгений Онегин»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№</a:t>
                      </a: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 «Хор и пляска крестьян»,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ru-RU" sz="13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обряд последнего снопа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a4171e"/>
                </a:solidFill>
                <a:latin typeface="Lucida Sans Unicode"/>
              </a:rPr>
              <a:t>Календарные песни в произведениях русских композиторов</a:t>
            </a:r>
            <a:endParaRPr/>
          </a:p>
        </p:txBody>
      </p:sp>
      <p:sp>
        <p:nvSpPr>
          <p:cNvPr id="152" name="CustomShape 3"/>
          <p:cNvSpPr/>
          <p:nvPr/>
        </p:nvSpPr>
        <p:spPr>
          <a:xfrm>
            <a:off x="-25920" y="1440"/>
            <a:ext cx="377640" cy="381240"/>
          </a:xfrm>
          <a:prstGeom prst="rect">
            <a:avLst/>
          </a:prstGeom>
          <a:noFill/>
          <a:ln w="9360">
            <a:noFill/>
          </a:ln>
        </p:spPr>
        <p:txBody>
          <a:bodyPr wrap="none" anchor="ctr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Calibri"/>
                <a:ea typeface="Calibri"/>
              </a:rPr>
              <a:t>    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0" y="285840"/>
            <a:ext cx="9143640" cy="657180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700">
                <a:solidFill>
                  <a:srgbClr val="a4171e"/>
                </a:solidFill>
                <a:latin typeface="Lucida Sans Unicode"/>
              </a:rPr>
              <a:t>Русский музыкальный фольклор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2700">
                <a:solidFill>
                  <a:srgbClr val="000000"/>
                </a:solidFill>
                <a:latin typeface="Lucida Sans Unicode"/>
              </a:rPr>
              <a:t>   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ru-RU" sz="2700">
                <a:solidFill>
                  <a:srgbClr val="7030a0"/>
                </a:solidFill>
                <a:latin typeface="Lucida Sans Unicode"/>
              </a:rPr>
              <a:t>Обрядовый                                    Необрядовый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ru-RU" sz="2400">
                <a:solidFill>
                  <a:srgbClr val="496951"/>
                </a:solidFill>
                <a:latin typeface="Lucida Sans Unicode"/>
              </a:rPr>
              <a:t>Календарные  Семейные            Лирические   Эпические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ru-RU" sz="2400">
                <a:solidFill>
                  <a:srgbClr val="496951"/>
                </a:solidFill>
                <a:latin typeface="Lucida Sans Unicode"/>
              </a:rPr>
              <a:t>   </a:t>
            </a:r>
            <a:r>
              <a:rPr b="1" lang="ru-RU" sz="2400">
                <a:solidFill>
                  <a:srgbClr val="496951"/>
                </a:solidFill>
                <a:latin typeface="Lucida Sans Unicode"/>
              </a:rPr>
              <a:t>обряды             обряды               песни           песни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b="1" lang="ru-RU" sz="2400">
                <a:solidFill>
                  <a:srgbClr val="496951"/>
                </a:solidFill>
                <a:latin typeface="Lucida Sans Unicode"/>
              </a:rPr>
              <a:t>Плясовые наигрыши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3e1e25"/>
                </a:solidFill>
                <a:latin typeface="Lucida Sans Unicode"/>
              </a:rPr>
              <a:t>                                                                                               </a:t>
            </a:r>
            <a:endParaRPr/>
          </a:p>
        </p:txBody>
      </p:sp>
      <p:sp>
        <p:nvSpPr>
          <p:cNvPr id="99" name="Line 2"/>
          <p:cNvSpPr/>
          <p:nvPr/>
        </p:nvSpPr>
        <p:spPr>
          <a:xfrm flipH="1">
            <a:off x="4572000" y="571320"/>
            <a:ext cx="1440" cy="357120"/>
          </a:xfrm>
          <a:prstGeom prst="line">
            <a:avLst/>
          </a:prstGeom>
          <a:ln w="63360">
            <a:solidFill>
              <a:srgbClr val="2da2bf"/>
            </a:solidFill>
            <a:round/>
          </a:ln>
        </p:spPr>
      </p:sp>
      <p:sp>
        <p:nvSpPr>
          <p:cNvPr id="100" name="Line 3"/>
          <p:cNvSpPr/>
          <p:nvPr/>
        </p:nvSpPr>
        <p:spPr>
          <a:xfrm>
            <a:off x="2071440" y="928440"/>
            <a:ext cx="5214960" cy="1800"/>
          </a:xfrm>
          <a:prstGeom prst="line">
            <a:avLst/>
          </a:prstGeom>
          <a:ln w="63360">
            <a:solidFill>
              <a:srgbClr val="2da2bf"/>
            </a:solidFill>
            <a:round/>
          </a:ln>
        </p:spPr>
      </p:sp>
      <p:sp>
        <p:nvSpPr>
          <p:cNvPr id="101" name="CustomShape 4"/>
          <p:cNvSpPr/>
          <p:nvPr/>
        </p:nvSpPr>
        <p:spPr>
          <a:xfrm rot="5400000">
            <a:off x="6965640" y="1250280"/>
            <a:ext cx="642600" cy="1080"/>
          </a:xfrm>
          <a:prstGeom prst="straightConnector1">
            <a:avLst/>
          </a:prstGeom>
          <a:noFill/>
          <a:ln w="63360">
            <a:solidFill>
              <a:srgbClr val="2da2bf"/>
            </a:solidFill>
            <a:round/>
            <a:tailEnd len="med" type="arrow" w="med"/>
          </a:ln>
        </p:spPr>
      </p:sp>
      <p:sp>
        <p:nvSpPr>
          <p:cNvPr id="102" name="CustomShape 5"/>
          <p:cNvSpPr/>
          <p:nvPr/>
        </p:nvSpPr>
        <p:spPr>
          <a:xfrm rot="5400000">
            <a:off x="1644120" y="1285560"/>
            <a:ext cx="856080" cy="360"/>
          </a:xfrm>
          <a:prstGeom prst="straightConnector1">
            <a:avLst/>
          </a:prstGeom>
          <a:noFill/>
          <a:ln w="63360">
            <a:solidFill>
              <a:srgbClr val="2da2bf"/>
            </a:solidFill>
            <a:round/>
            <a:tailEnd len="med" type="arrow" w="med"/>
          </a:ln>
        </p:spPr>
      </p:sp>
      <p:sp>
        <p:nvSpPr>
          <p:cNvPr id="103" name="Line 6"/>
          <p:cNvSpPr/>
          <p:nvPr/>
        </p:nvSpPr>
        <p:spPr>
          <a:xfrm flipH="1" flipV="1">
            <a:off x="1285560" y="2071440"/>
            <a:ext cx="1000080" cy="1800"/>
          </a:xfrm>
          <a:prstGeom prst="line">
            <a:avLst/>
          </a:prstGeom>
          <a:ln w="63360">
            <a:solidFill>
              <a:srgbClr val="2da2bf"/>
            </a:solidFill>
            <a:round/>
          </a:ln>
        </p:spPr>
      </p:sp>
      <p:sp>
        <p:nvSpPr>
          <p:cNvPr id="104" name="Line 7"/>
          <p:cNvSpPr/>
          <p:nvPr/>
        </p:nvSpPr>
        <p:spPr>
          <a:xfrm>
            <a:off x="2214360" y="2071440"/>
            <a:ext cx="1143000" cy="1800"/>
          </a:xfrm>
          <a:prstGeom prst="line">
            <a:avLst/>
          </a:prstGeom>
          <a:ln w="63360">
            <a:solidFill>
              <a:srgbClr val="2da2bf"/>
            </a:solidFill>
            <a:round/>
          </a:ln>
        </p:spPr>
      </p:sp>
      <p:sp>
        <p:nvSpPr>
          <p:cNvPr id="105" name="CustomShape 8"/>
          <p:cNvSpPr/>
          <p:nvPr/>
        </p:nvSpPr>
        <p:spPr>
          <a:xfrm rot="5400000">
            <a:off x="3037320" y="2392560"/>
            <a:ext cx="642600" cy="1080"/>
          </a:xfrm>
          <a:prstGeom prst="straightConnector1">
            <a:avLst/>
          </a:prstGeom>
          <a:noFill/>
          <a:ln w="63360">
            <a:solidFill>
              <a:srgbClr val="2da2bf"/>
            </a:solidFill>
            <a:round/>
            <a:tailEnd len="med" type="arrow" w="med"/>
          </a:ln>
        </p:spPr>
      </p:sp>
      <p:sp>
        <p:nvSpPr>
          <p:cNvPr id="106" name="CustomShape 9"/>
          <p:cNvSpPr/>
          <p:nvPr/>
        </p:nvSpPr>
        <p:spPr>
          <a:xfrm rot="5400000">
            <a:off x="1001160" y="2356920"/>
            <a:ext cx="571320" cy="1080"/>
          </a:xfrm>
          <a:prstGeom prst="straightConnector1">
            <a:avLst/>
          </a:prstGeom>
          <a:noFill/>
          <a:ln w="63360">
            <a:solidFill>
              <a:srgbClr val="2da2bf"/>
            </a:solidFill>
            <a:round/>
            <a:tailEnd len="med" type="arrow" w="med"/>
          </a:ln>
        </p:spPr>
      </p:sp>
      <p:sp>
        <p:nvSpPr>
          <p:cNvPr id="107" name="Line 10"/>
          <p:cNvSpPr/>
          <p:nvPr/>
        </p:nvSpPr>
        <p:spPr>
          <a:xfrm flipH="1" flipV="1">
            <a:off x="5643360" y="2143080"/>
            <a:ext cx="1357200" cy="1440"/>
          </a:xfrm>
          <a:prstGeom prst="line">
            <a:avLst/>
          </a:prstGeom>
          <a:ln w="63360">
            <a:solidFill>
              <a:srgbClr val="2da2bf"/>
            </a:solidFill>
            <a:round/>
          </a:ln>
        </p:spPr>
      </p:sp>
      <p:sp>
        <p:nvSpPr>
          <p:cNvPr id="108" name="Line 11"/>
          <p:cNvSpPr/>
          <p:nvPr/>
        </p:nvSpPr>
        <p:spPr>
          <a:xfrm>
            <a:off x="7000560" y="2143080"/>
            <a:ext cx="1357560" cy="1440"/>
          </a:xfrm>
          <a:prstGeom prst="line">
            <a:avLst/>
          </a:prstGeom>
          <a:ln w="63360">
            <a:solidFill>
              <a:srgbClr val="2da2bf"/>
            </a:solidFill>
            <a:round/>
          </a:ln>
        </p:spPr>
      </p:sp>
      <p:sp>
        <p:nvSpPr>
          <p:cNvPr id="109" name="CustomShape 12"/>
          <p:cNvSpPr/>
          <p:nvPr/>
        </p:nvSpPr>
        <p:spPr>
          <a:xfrm rot="5400000">
            <a:off x="6144480" y="2999520"/>
            <a:ext cx="1714320" cy="1080"/>
          </a:xfrm>
          <a:prstGeom prst="straightConnector1">
            <a:avLst/>
          </a:prstGeom>
          <a:noFill/>
          <a:ln w="63360">
            <a:solidFill>
              <a:srgbClr val="2da2bf"/>
            </a:solidFill>
            <a:round/>
            <a:tailEnd len="med" type="arrow" w="med"/>
          </a:ln>
        </p:spPr>
      </p:sp>
      <p:sp>
        <p:nvSpPr>
          <p:cNvPr id="110" name="CustomShape 13"/>
          <p:cNvSpPr/>
          <p:nvPr/>
        </p:nvSpPr>
        <p:spPr>
          <a:xfrm rot="5400000">
            <a:off x="8181000" y="2320920"/>
            <a:ext cx="356760" cy="1080"/>
          </a:xfrm>
          <a:prstGeom prst="straightConnector1">
            <a:avLst/>
          </a:prstGeom>
          <a:noFill/>
          <a:ln w="63360">
            <a:solidFill>
              <a:srgbClr val="2da2bf"/>
            </a:solidFill>
            <a:round/>
            <a:tailEnd len="med" type="arrow" w="med"/>
          </a:ln>
        </p:spPr>
      </p:sp>
      <p:sp>
        <p:nvSpPr>
          <p:cNvPr id="111" name="CustomShape 14"/>
          <p:cNvSpPr/>
          <p:nvPr/>
        </p:nvSpPr>
        <p:spPr>
          <a:xfrm rot="5400000">
            <a:off x="5430240" y="2356560"/>
            <a:ext cx="428400" cy="1080"/>
          </a:xfrm>
          <a:prstGeom prst="straightConnector1">
            <a:avLst/>
          </a:prstGeom>
          <a:noFill/>
          <a:ln w="63360">
            <a:solidFill>
              <a:srgbClr val="2da2bf"/>
            </a:solidFill>
            <a:round/>
            <a:tailEnd len="med" type="arrow" w="med"/>
          </a:ln>
        </p:spPr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ff"/>
                </a:solidFill>
                <a:latin typeface="Lucida Sans Unicode"/>
              </a:rPr>
              <a:t>Зимние</a:t>
            </a:r>
            <a:r>
              <a:rPr lang="ru-RU" sz="2700">
                <a:solidFill>
                  <a:srgbClr val="0000ff"/>
                </a:solidFill>
                <a:latin typeface="Lucida Sans Unicode"/>
              </a:rPr>
              <a:t>                   </a:t>
            </a:r>
            <a:r>
              <a:rPr lang="ru-RU" sz="2400">
                <a:solidFill>
                  <a:srgbClr val="0000ff"/>
                </a:solidFill>
                <a:latin typeface="Lucida Sans Unicode"/>
              </a:rPr>
              <a:t>Рождество Христово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ff"/>
                </a:solidFill>
                <a:latin typeface="Lucida Sans Unicode"/>
              </a:rPr>
              <a:t>                                          </a:t>
            </a:r>
            <a:r>
              <a:rPr lang="ru-RU" sz="2400">
                <a:solidFill>
                  <a:srgbClr val="0000ff"/>
                </a:solidFill>
                <a:latin typeface="Lucida Sans Unicode"/>
              </a:rPr>
              <a:t>Крещение Господне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ff"/>
                </a:solidFill>
                <a:latin typeface="Lucida Sans Unicode"/>
              </a:rPr>
              <a:t>                                          </a:t>
            </a:r>
            <a:r>
              <a:rPr lang="ru-RU" sz="2400">
                <a:solidFill>
                  <a:srgbClr val="0000ff"/>
                </a:solidFill>
                <a:latin typeface="Lucida Sans Unicode"/>
              </a:rPr>
              <a:t>Масленица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9900"/>
                </a:solidFill>
                <a:latin typeface="Lucida Sans Unicode"/>
              </a:rPr>
              <a:t>Весенние</a:t>
            </a:r>
            <a:r>
              <a:rPr lang="ru-RU" sz="1600">
                <a:solidFill>
                  <a:srgbClr val="009900"/>
                </a:solidFill>
                <a:latin typeface="Lucida Sans Unicode"/>
              </a:rPr>
              <a:t>                        </a:t>
            </a:r>
            <a:r>
              <a:rPr lang="ru-RU" sz="2400">
                <a:solidFill>
                  <a:srgbClr val="009900"/>
                </a:solidFill>
                <a:latin typeface="Lucida Sans Unicode"/>
              </a:rPr>
              <a:t> Заклички весны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9900"/>
                </a:solidFill>
                <a:latin typeface="Lucida Sans Unicode"/>
              </a:rPr>
              <a:t>                                           </a:t>
            </a:r>
            <a:r>
              <a:rPr lang="ru-RU" sz="2400">
                <a:solidFill>
                  <a:srgbClr val="009900"/>
                </a:solidFill>
                <a:latin typeface="Lucida Sans Unicode"/>
              </a:rPr>
              <a:t>Пасха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9900"/>
                </a:solidFill>
                <a:latin typeface="Lucida Sans Unicode"/>
              </a:rPr>
              <a:t>                                           </a:t>
            </a:r>
            <a:r>
              <a:rPr lang="ru-RU" sz="2400">
                <a:solidFill>
                  <a:srgbClr val="009900"/>
                </a:solidFill>
                <a:latin typeface="Lucida Sans Unicode"/>
              </a:rPr>
              <a:t>Егорьев день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ff66cc"/>
                </a:solidFill>
                <a:latin typeface="Lucida Sans Unicode"/>
              </a:rPr>
              <a:t>Летние</a:t>
            </a:r>
            <a:r>
              <a:rPr lang="ru-RU" sz="3600">
                <a:solidFill>
                  <a:srgbClr val="ff66cc"/>
                </a:solidFill>
                <a:latin typeface="Lucida Sans Unicode"/>
              </a:rPr>
              <a:t> </a:t>
            </a:r>
            <a:r>
              <a:rPr lang="ru-RU" sz="2800">
                <a:solidFill>
                  <a:srgbClr val="ff66cc"/>
                </a:solidFill>
                <a:latin typeface="Lucida Sans Unicode"/>
              </a:rPr>
              <a:t>            </a:t>
            </a:r>
            <a:r>
              <a:rPr lang="ru-RU" sz="2400">
                <a:solidFill>
                  <a:srgbClr val="ff66cc"/>
                </a:solidFill>
                <a:latin typeface="Lucida Sans Unicode"/>
              </a:rPr>
              <a:t>Троица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ff66cc"/>
                </a:solidFill>
                <a:latin typeface="Lucida Sans Unicode"/>
              </a:rPr>
              <a:t>                                    </a:t>
            </a:r>
            <a:r>
              <a:rPr lang="ru-RU" sz="2400">
                <a:solidFill>
                  <a:srgbClr val="ff66cc"/>
                </a:solidFill>
                <a:latin typeface="Lucida Sans Unicode"/>
              </a:rPr>
              <a:t>Ивана-Купала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330000"/>
                </a:solidFill>
                <a:latin typeface="Lucida Sans Unicode"/>
              </a:rPr>
              <a:t>Осенние</a:t>
            </a:r>
            <a:r>
              <a:rPr lang="ru-RU" sz="2800">
                <a:solidFill>
                  <a:srgbClr val="330000"/>
                </a:solidFill>
                <a:latin typeface="Lucida Sans Unicode"/>
              </a:rPr>
              <a:t>         </a:t>
            </a:r>
            <a:r>
              <a:rPr lang="ru-RU" sz="1600">
                <a:solidFill>
                  <a:srgbClr val="330000"/>
                </a:solidFill>
                <a:latin typeface="Lucida Sans Unicode"/>
              </a:rPr>
              <a:t>    </a:t>
            </a:r>
            <a:r>
              <a:rPr b="1" lang="ru-RU" sz="2400">
                <a:solidFill>
                  <a:srgbClr val="330000"/>
                </a:solidFill>
                <a:latin typeface="Lucida Sans Unicode"/>
              </a:rPr>
              <a:t>Обжинки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ffc000"/>
                </a:solidFill>
                <a:latin typeface="Lucida Sans Unicode"/>
              </a:rPr>
              <a:t>            </a:t>
            </a:r>
            <a:r>
              <a:rPr lang="ru-RU" sz="1600">
                <a:solidFill>
                  <a:srgbClr val="a4171e"/>
                </a:solidFill>
                <a:latin typeface="Lucida Sans Unicode"/>
              </a:rPr>
              <a:t>                                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a4171e"/>
                </a:solidFill>
                <a:latin typeface="Lucida Sans Unicode"/>
              </a:rPr>
              <a:t>Календарные обряды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144000" y="216000"/>
            <a:ext cx="8856000" cy="121248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a4171e"/>
                </a:solidFill>
                <a:latin typeface="Lucida Sans Unicode"/>
              </a:rPr>
              <a:t>Рождество</a:t>
            </a:r>
            <a:r>
              <a:rPr b="1" lang="ru-RU" sz="4100">
                <a:solidFill>
                  <a:srgbClr val="7e0021"/>
                </a:solidFill>
                <a:latin typeface="Lucida Sans Unicode"/>
              </a:rPr>
              <a:t>. </a:t>
            </a:r>
            <a:r>
              <a:rPr b="1" lang="ru-RU" sz="2800">
                <a:solidFill>
                  <a:srgbClr val="000000"/>
                </a:solidFill>
                <a:latin typeface="Lucida Sans Unicode"/>
              </a:rPr>
              <a:t>Колядование. </a:t>
            </a:r>
            <a:r>
              <a:rPr b="1" lang="ru-RU" sz="2800">
                <a:solidFill>
                  <a:srgbClr val="000000"/>
                </a:solidFill>
                <a:latin typeface="Lucida Sans Unicode"/>
              </a:rPr>
              <a:t>Колядки.</a:t>
            </a:r>
            <a:endParaRPr/>
          </a:p>
        </p:txBody>
      </p:sp>
      <p:pic>
        <p:nvPicPr>
          <p:cNvPr id="116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76000" y="1296000"/>
            <a:ext cx="8280000" cy="53280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a4171e"/>
                </a:solidFill>
                <a:latin typeface="Lucida Sans Unicode"/>
              </a:rPr>
              <a:t>Крещение</a:t>
            </a:r>
            <a:r>
              <a:rPr b="1" lang="ru-RU" sz="2400">
                <a:solidFill>
                  <a:srgbClr val="464646"/>
                </a:solidFill>
                <a:latin typeface="Lucida Sans Unicode"/>
              </a:rPr>
              <a:t>. </a:t>
            </a:r>
            <a:r>
              <a:rPr b="1" lang="ru-RU" sz="2400">
                <a:solidFill>
                  <a:srgbClr val="464646"/>
                </a:solidFill>
                <a:latin typeface="Lucida Sans Unicode"/>
              </a:rPr>
              <a:t>
</a:t>
            </a:r>
            <a:r>
              <a:rPr b="1" lang="ru-RU" sz="2400">
                <a:solidFill>
                  <a:srgbClr val="464646"/>
                </a:solidFill>
                <a:latin typeface="Lucida Sans Unicode"/>
              </a:rPr>
              <a:t>              </a:t>
            </a:r>
            <a:r>
              <a:rPr b="1" lang="ru-RU" sz="2400">
                <a:solidFill>
                  <a:srgbClr val="000000"/>
                </a:solidFill>
                <a:latin typeface="Lucida Sans Unicode"/>
              </a:rPr>
              <a:t>Гадание. Подблюдные  песни. </a:t>
            </a:r>
            <a:r>
              <a:rPr b="1" lang="ru-RU" sz="2400">
                <a:solidFill>
                  <a:srgbClr val="ff6600"/>
                </a:solidFill>
                <a:latin typeface="Lucida Sans Unicode"/>
              </a:rPr>
              <a:t>                         </a:t>
            </a:r>
            <a:endParaRPr/>
          </a:p>
        </p:txBody>
      </p:sp>
      <p:pic>
        <p:nvPicPr>
          <p:cNvPr id="119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14240" y="1417320"/>
            <a:ext cx="7997760" cy="520668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lang="ru-RU" sz="2700">
                <a:solidFill>
                  <a:srgbClr val="000000"/>
                </a:solidFill>
                <a:latin typeface="Lucida Sans Unicode"/>
              </a:rPr>
              <a:t>Суриков. Взятие снежного городка.                                                                                                                                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a4171e"/>
                </a:solidFill>
                <a:latin typeface="Lucida Sans Unicode"/>
              </a:rPr>
              <a:t>Масленица</a:t>
            </a:r>
            <a:r>
              <a:rPr b="1" lang="ru-RU" sz="4100">
                <a:solidFill>
                  <a:srgbClr val="464646"/>
                </a:solidFill>
                <a:latin typeface="Lucida Sans Unicode"/>
              </a:rPr>
              <a:t>. </a:t>
            </a:r>
            <a:endParaRPr/>
          </a:p>
        </p:txBody>
      </p:sp>
      <p:pic>
        <p:nvPicPr>
          <p:cNvPr id="122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648000" y="1417320"/>
            <a:ext cx="8064000" cy="513468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288000" y="1152000"/>
            <a:ext cx="8398440" cy="48549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ru-RU" sz="2400">
                <a:solidFill>
                  <a:srgbClr val="000000"/>
                </a:solidFill>
                <a:latin typeface="Lucida Sans Unicode"/>
              </a:rPr>
              <a:t>         </a:t>
            </a:r>
            <a:r>
              <a:rPr b="1" lang="ru-RU" sz="2400">
                <a:solidFill>
                  <a:srgbClr val="000000"/>
                </a:solidFill>
                <a:latin typeface="Lucida Sans Unicode"/>
              </a:rPr>
              <a:t>Сжигание чучела Масленицы</a:t>
            </a:r>
            <a:r>
              <a:rPr b="1" lang="ru-RU" sz="2700">
                <a:solidFill>
                  <a:srgbClr val="000000"/>
                </a:solidFill>
                <a:latin typeface="Lucida Sans Unicode"/>
              </a:rPr>
              <a:t>.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a4171e"/>
                </a:solidFill>
                <a:latin typeface="Lucida Sans Unicode"/>
              </a:rPr>
              <a:t>Масленица. </a:t>
            </a:r>
            <a:r>
              <a:rPr b="1" lang="ru-RU" sz="2400">
                <a:solidFill>
                  <a:srgbClr val="000000"/>
                </a:solidFill>
                <a:latin typeface="Lucida Sans Unicode"/>
              </a:rPr>
              <a:t>Масленичные песни</a:t>
            </a:r>
            <a:r>
              <a:rPr b="1" lang="ru-RU" sz="2400">
                <a:solidFill>
                  <a:srgbClr val="a4171e"/>
                </a:solidFill>
                <a:latin typeface="Lucida Sans Unicode"/>
              </a:rPr>
              <a:t>.</a:t>
            </a:r>
            <a:endParaRPr/>
          </a:p>
        </p:txBody>
      </p:sp>
      <p:pic>
        <p:nvPicPr>
          <p:cNvPr id="125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648000" y="1584000"/>
            <a:ext cx="7632000" cy="4968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216000" y="1152000"/>
            <a:ext cx="8470440" cy="48549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68000"/>
              <a:buFont typeface="Wingdings 3" charset="2"/>
              <a:buChar char=""/>
            </a:pPr>
            <a:r>
              <a:rPr b="1" lang="ru-RU" sz="2700">
                <a:solidFill>
                  <a:srgbClr val="000000"/>
                </a:solidFill>
                <a:latin typeface="Lucida Sans Unicode"/>
              </a:rPr>
              <a:t>             </a:t>
            </a:r>
            <a:r>
              <a:rPr b="1" lang="ru-RU" sz="2700">
                <a:solidFill>
                  <a:srgbClr val="000000"/>
                </a:solidFill>
                <a:latin typeface="Lucida Sans Unicode"/>
              </a:rPr>
              <a:t>«Птички» из теста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144000" y="216000"/>
            <a:ext cx="8542440" cy="120132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a4171e"/>
                </a:solidFill>
                <a:latin typeface="Lucida Sans Unicode"/>
              </a:rPr>
              <a:t>Благовещение</a:t>
            </a:r>
            <a:r>
              <a:rPr b="1" lang="ru-RU" sz="4100">
                <a:solidFill>
                  <a:srgbClr val="464646"/>
                </a:solidFill>
                <a:latin typeface="Lucida Sans Unicode"/>
              </a:rPr>
              <a:t>.</a:t>
            </a:r>
            <a:r>
              <a:rPr b="1" lang="ru-RU" sz="2800">
                <a:solidFill>
                  <a:srgbClr val="000000"/>
                </a:solidFill>
                <a:latin typeface="Lucida Sans Unicode"/>
              </a:rPr>
              <a:t>Заклички весны</a:t>
            </a:r>
            <a:r>
              <a:rPr b="1" lang="ru-RU" sz="2000">
                <a:solidFill>
                  <a:srgbClr val="000000"/>
                </a:solidFill>
                <a:latin typeface="Lucida Sans Unicode"/>
              </a:rPr>
              <a:t>. </a:t>
            </a:r>
            <a:endParaRPr/>
          </a:p>
        </p:txBody>
      </p:sp>
      <p:pic>
        <p:nvPicPr>
          <p:cNvPr id="128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32000" y="1728000"/>
            <a:ext cx="8254440" cy="49680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rIns="90000" tIns="45000" bIns="45000"/>
          <a:p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194760" y="216000"/>
            <a:ext cx="8229240" cy="114264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a4171e"/>
                </a:solidFill>
                <a:latin typeface="Lucida Sans Unicode"/>
              </a:rPr>
              <a:t>Благовещение</a:t>
            </a:r>
            <a:r>
              <a:rPr b="1" lang="ru-RU" sz="2000">
                <a:solidFill>
                  <a:srgbClr val="464646"/>
                </a:solidFill>
                <a:latin typeface="Lucida Sans Unicode"/>
              </a:rPr>
              <a:t>.   </a:t>
            </a:r>
            <a:r>
              <a:rPr b="1" lang="ru-RU" sz="2000">
                <a:solidFill>
                  <a:srgbClr val="464646"/>
                </a:solidFill>
                <a:latin typeface="Lucida Sans Unicode"/>
              </a:rPr>
              <a:t>
</a:t>
            </a:r>
            <a:r>
              <a:rPr b="1" lang="ru-RU" sz="2000">
                <a:solidFill>
                  <a:srgbClr val="464646"/>
                </a:solidFill>
                <a:latin typeface="Lucida Sans Unicode"/>
              </a:rPr>
              <a:t>                    </a:t>
            </a:r>
            <a:r>
              <a:rPr b="1" lang="ru-RU" sz="2400">
                <a:solidFill>
                  <a:srgbClr val="000000"/>
                </a:solidFill>
                <a:latin typeface="Lucida Sans Unicode"/>
              </a:rPr>
              <a:t>Заклички весны. Веснянки</a:t>
            </a:r>
            <a:r>
              <a:rPr b="1" lang="ru-RU">
                <a:solidFill>
                  <a:srgbClr val="000000"/>
                </a:solidFill>
                <a:latin typeface="Lucida Sans Unicode"/>
              </a:rPr>
              <a:t>.</a:t>
            </a:r>
            <a:endParaRPr/>
          </a:p>
        </p:txBody>
      </p:sp>
      <p:pic>
        <p:nvPicPr>
          <p:cNvPr id="131" name="Рисунок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14240" y="1358640"/>
            <a:ext cx="7853760" cy="504936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